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Proxima Nova"/>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ProximaNova-bold.fntdata"/><Relationship Id="rId16" Type="http://schemas.openxmlformats.org/officeDocument/2006/relationships/font" Target="fonts/ProximaNova-regular.fntdata"/><Relationship Id="rId5" Type="http://schemas.openxmlformats.org/officeDocument/2006/relationships/notesMaster" Target="notesMasters/notesMaster1.xml"/><Relationship Id="rId19" Type="http://schemas.openxmlformats.org/officeDocument/2006/relationships/font" Target="fonts/ProximaNova-boldItalic.fntdata"/><Relationship Id="rId6" Type="http://schemas.openxmlformats.org/officeDocument/2006/relationships/slide" Target="slides/slide1.xml"/><Relationship Id="rId18" Type="http://schemas.openxmlformats.org/officeDocument/2006/relationships/font" Target="fonts/ProximaNova-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61fb93e7b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61fb93e7b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61a692d73f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61a692d73f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61a692d73f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61a692d73f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61a692d73f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61a692d73f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61a692d73f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61a692d73f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61a692d73f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61a692d73f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61a692d73f_1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61a692d73f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62dfa19272_0_2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62dfa19272_0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62dfa19272_0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62dfa19272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i"/>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1" Type="http://schemas.openxmlformats.org/officeDocument/2006/relationships/hyperlink" Target="https://www.independent.co.uk/travel/news-and-advice/brexit-no-deal-travel-passport-visa-holiday-advice-ehic-mobile-roaming-a9127431.html" TargetMode="External"/><Relationship Id="rId10" Type="http://schemas.openxmlformats.org/officeDocument/2006/relationships/hyperlink" Target="https://www.euronews.com/2019/01/10/what-would-a-no-deal-brexit-mean-for-citizens-rights" TargetMode="External"/><Relationship Id="rId13" Type="http://schemas.openxmlformats.org/officeDocument/2006/relationships/hyperlink" Target="https://www.gov.uk/government/publications/no-deal-immigration-arrangements-for-eu-citizens-moving-to-the-uk-after-brexit/no-deal-immigration-arrangements-for-eu-citizens-arriving-after-brexit" TargetMode="External"/><Relationship Id="rId12" Type="http://schemas.openxmlformats.org/officeDocument/2006/relationships/hyperlink" Target="https://www.independent.co.uk/travel/news-and-advice/brexit-no-deal-travel-passport-visa-holiday-advice-ehic-mobile-roaming-a9127431.html" TargetMode="External"/><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s://brexit.gov.gr/wp-content/uploads/2019/04/factsheet_1_travel_en_final.pdf" TargetMode="External"/><Relationship Id="rId4" Type="http://schemas.openxmlformats.org/officeDocument/2006/relationships/hyperlink" Target="https://www.reuters.com/article/uk-britain-eu-immigration/uk-plans-to-end-eu-freedom-of-movement-immediately-in-no-deal-brexit-idUSKCN1V91IN" TargetMode="External"/><Relationship Id="rId9" Type="http://schemas.openxmlformats.org/officeDocument/2006/relationships/hyperlink" Target="https://www.euronews.com/2018/09/14/no-deal-brexit-how-the-uk-government-says-consumers-would-be-hit" TargetMode="External"/><Relationship Id="rId15" Type="http://schemas.openxmlformats.org/officeDocument/2006/relationships/hyperlink" Target="https://www.socialplatform.org/wp-content/uploads/2017/04/shutterstock_217298056.jpg" TargetMode="External"/><Relationship Id="rId14" Type="http://schemas.openxmlformats.org/officeDocument/2006/relationships/hyperlink" Target="http://www.igcts.com/uk-government-warns-no-deal-brexit-could-mean-get-a-com-replacement-for-your-eu/" TargetMode="External"/><Relationship Id="rId16" Type="http://schemas.openxmlformats.org/officeDocument/2006/relationships/hyperlink" Target="https://www.seatmaestro.com/wp-content/uploads/2015/02/traveling-with-animals.jpg" TargetMode="External"/><Relationship Id="rId5" Type="http://schemas.openxmlformats.org/officeDocument/2006/relationships/hyperlink" Target="https://edition.cnn.com/travel/article/how-brexit-will-affect-travel/index.html" TargetMode="External"/><Relationship Id="rId6" Type="http://schemas.openxmlformats.org/officeDocument/2006/relationships/hyperlink" Target="https://www.thelocal.no/20190214/country-by-country-guide-to-what-brits-in-the-eu-can-expect-in-the-event-of-a-no-deal-brexit" TargetMode="External"/><Relationship Id="rId7" Type="http://schemas.openxmlformats.org/officeDocument/2006/relationships/hyperlink" Target="https://www.politico.eu/article/citizens-rights-for-brits-in-the-eu-if-theres-no-brexit-deal/" TargetMode="External"/><Relationship Id="rId8" Type="http://schemas.openxmlformats.org/officeDocument/2006/relationships/hyperlink" Target="https://assets.publishing.service.gov.uk/government/uploads/system/uploads/attachment_data/file/790570/Policy_Paper_on_citizens_rights_in_the_event_of_a_no_deal_Brexit.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www.citizensinformation.ie/en/moving_country/"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youtube.com/watch?v=n0GEPxLvoP8" TargetMode="External"/><Relationship Id="rId4" Type="http://schemas.openxmlformats.org/officeDocument/2006/relationships/hyperlink" Target="https://create.kahoot.it/kahoots/my-kahoots/folder/cdcc9d1a-55c5-42cf-aa8e-bf6978eff701"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425825" y="395050"/>
            <a:ext cx="8382000" cy="2420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i">
                <a:latin typeface="Proxima Nova"/>
                <a:ea typeface="Proxima Nova"/>
                <a:cs typeface="Proxima Nova"/>
                <a:sym typeface="Proxima Nova"/>
              </a:rPr>
              <a:t>Traveling between UK and EU in the event of “no-deal”</a:t>
            </a:r>
            <a:endParaRPr>
              <a:latin typeface="Proxima Nova"/>
              <a:ea typeface="Proxima Nova"/>
              <a:cs typeface="Proxima Nova"/>
              <a:sym typeface="Proxima Nova"/>
            </a:endParaRPr>
          </a:p>
        </p:txBody>
      </p:sp>
      <p:pic>
        <p:nvPicPr>
          <p:cNvPr id="55" name="Google Shape;55;p13"/>
          <p:cNvPicPr preferRelativeResize="0"/>
          <p:nvPr/>
        </p:nvPicPr>
        <p:blipFill>
          <a:blip r:embed="rId3">
            <a:alphaModFix/>
          </a:blip>
          <a:stretch>
            <a:fillRect/>
          </a:stretch>
        </p:blipFill>
        <p:spPr>
          <a:xfrm>
            <a:off x="2885026" y="2815450"/>
            <a:ext cx="3373950" cy="19134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22"/>
          <p:cNvSpPr txBox="1"/>
          <p:nvPr/>
        </p:nvSpPr>
        <p:spPr>
          <a:xfrm>
            <a:off x="259325" y="233400"/>
            <a:ext cx="8489100" cy="460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i" sz="1000"/>
              <a:t>text:</a:t>
            </a:r>
            <a:endParaRPr sz="1000"/>
          </a:p>
          <a:p>
            <a:pPr indent="0" lvl="0" marL="0" rtl="0" algn="l">
              <a:spcBef>
                <a:spcPts val="0"/>
              </a:spcBef>
              <a:spcAft>
                <a:spcPts val="0"/>
              </a:spcAft>
              <a:buNone/>
            </a:pPr>
            <a:r>
              <a:rPr lang="fi" sz="1000" u="sng">
                <a:solidFill>
                  <a:schemeClr val="hlink"/>
                </a:solidFill>
                <a:hlinkClick r:id="rId3"/>
              </a:rPr>
              <a:t>https://brexit.gov.gr/wp-content/uploads/2019/04/factsheet_1_travel_en_final.pdf</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fi" sz="1000" u="sng">
                <a:solidFill>
                  <a:schemeClr val="hlink"/>
                </a:solidFill>
                <a:hlinkClick r:id="rId4"/>
              </a:rPr>
              <a:t>https://www.reuters.com/article/uk-britain-eu-immigration/uk-plans-to-end-eu-freedom-of-movement-immediately-in-no-deal-brexit-idUSKCN1V91IN</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fi" sz="1000" u="sng">
                <a:solidFill>
                  <a:schemeClr val="hlink"/>
                </a:solidFill>
                <a:hlinkClick r:id="rId5"/>
              </a:rPr>
              <a:t>https://edition.cnn.com/travel/article/how-brexit-will-affect-travel/index.html</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fi" sz="1000" u="sng">
                <a:solidFill>
                  <a:schemeClr val="hlink"/>
                </a:solidFill>
                <a:hlinkClick r:id="rId6"/>
              </a:rPr>
              <a:t>https://www.thelocal.no/20190214/country-by-country-guide-to-what-brits-in-the-eu-can-expect-in-the-event-of-a-no-deal-brexit</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fi" sz="1000" u="sng">
                <a:solidFill>
                  <a:schemeClr val="hlink"/>
                </a:solidFill>
                <a:hlinkClick r:id="rId7"/>
              </a:rPr>
              <a:t>https://www.politico.eu/article/citizens-rights-for-brits-in-the-eu-if-theres-no-brexit-deal/</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fi" sz="1000" u="sng">
                <a:solidFill>
                  <a:schemeClr val="hlink"/>
                </a:solidFill>
                <a:hlinkClick r:id="rId8"/>
              </a:rPr>
              <a:t>https://assets.publishing.service.gov.uk/government/uploads/system/uploads/attachment_data/file/790570/Policy_Paper_on_citizens_rights_in_the_event_of_a_no_deal_Brexit.pdf</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fi" sz="1000" u="sng">
                <a:solidFill>
                  <a:schemeClr val="hlink"/>
                </a:solidFill>
                <a:hlinkClick r:id="rId9"/>
              </a:rPr>
              <a:t>https://www.euronews.com/2018/09/14/no-deal-brexit-how-the-uk-government-says-consumers-would-be-hit</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fi" sz="1000" u="sng">
                <a:solidFill>
                  <a:schemeClr val="hlink"/>
                </a:solidFill>
                <a:hlinkClick r:id="rId10"/>
              </a:rPr>
              <a:t>https://www.euronews.com/2019/01/10/what-would-a-no-deal-brexit-mean-for-citizens-rights</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fi" sz="1000" u="sng">
                <a:solidFill>
                  <a:schemeClr val="hlink"/>
                </a:solidFill>
                <a:hlinkClick r:id="rId11"/>
              </a:rPr>
              <a:t>https://www.independent.co.uk/travel/news-and-advice/brexit-no-deal-travel-passport-visa-holiday-advice-ehic-mobile-roaming-a91274</a:t>
            </a:r>
            <a:endParaRPr sz="1000"/>
          </a:p>
          <a:p>
            <a:pPr indent="0" lvl="0" marL="0" rtl="0" algn="l">
              <a:spcBef>
                <a:spcPts val="0"/>
              </a:spcBef>
              <a:spcAft>
                <a:spcPts val="0"/>
              </a:spcAft>
              <a:buNone/>
            </a:pPr>
            <a:r>
              <a:rPr lang="fi" sz="1000" u="sng">
                <a:solidFill>
                  <a:schemeClr val="hlink"/>
                </a:solidFill>
                <a:hlinkClick r:id="rId12"/>
              </a:rPr>
              <a:t>31.html</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fi" sz="1000" u="sng">
                <a:solidFill>
                  <a:schemeClr val="hlink"/>
                </a:solidFill>
                <a:hlinkClick r:id="rId13"/>
              </a:rPr>
              <a:t>https://www.gov.uk/government/publications/no-deal-immigration-arrangements-for-eu-citizens-moving-to-the-uk-after-brexit/no-deal-immigration-arrangements-for-eu-citizens-arriving-after-brexit</a:t>
            </a:r>
            <a:endParaRPr sz="1800">
              <a:solidFill>
                <a:schemeClr val="dk2"/>
              </a:solidFill>
            </a:endParaRPr>
          </a:p>
          <a:p>
            <a:pPr indent="0" lvl="0" marL="0" rtl="0" algn="l">
              <a:spcBef>
                <a:spcPts val="0"/>
              </a:spcBef>
              <a:spcAft>
                <a:spcPts val="0"/>
              </a:spcAft>
              <a:buNone/>
            </a:pPr>
            <a:r>
              <a:rPr lang="fi" sz="1000"/>
              <a:t>photo:</a:t>
            </a:r>
            <a:endParaRPr sz="1000"/>
          </a:p>
          <a:p>
            <a:pPr indent="0" lvl="0" marL="0" rtl="0" algn="l">
              <a:spcBef>
                <a:spcPts val="0"/>
              </a:spcBef>
              <a:spcAft>
                <a:spcPts val="0"/>
              </a:spcAft>
              <a:buNone/>
            </a:pPr>
            <a:r>
              <a:rPr lang="fi" sz="1000" u="sng">
                <a:solidFill>
                  <a:schemeClr val="hlink"/>
                </a:solidFill>
                <a:hlinkClick r:id="rId14"/>
              </a:rPr>
              <a:t>http://www.igcts.com/uk-government-warns-no-deal-brexit-could-mean-get-a-com-replacement-for-your-eu/</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fi" sz="1000" u="sng">
                <a:solidFill>
                  <a:schemeClr val="hlink"/>
                </a:solidFill>
                <a:hlinkClick r:id="rId15"/>
              </a:rPr>
              <a:t>https://www.socialplatform.org/wp-content/uploads/2017/04/shutterstock_217298056.jpg</a:t>
            </a:r>
            <a:r>
              <a:rPr lang="fi" sz="1000"/>
              <a:t> </a:t>
            </a:r>
            <a:endParaRPr sz="1000"/>
          </a:p>
          <a:p>
            <a:pPr indent="0" lvl="0" marL="0" rtl="0" algn="l">
              <a:spcBef>
                <a:spcPts val="0"/>
              </a:spcBef>
              <a:spcAft>
                <a:spcPts val="0"/>
              </a:spcAft>
              <a:buNone/>
            </a:pPr>
            <a:r>
              <a:t/>
            </a:r>
            <a:endParaRPr sz="1100"/>
          </a:p>
          <a:p>
            <a:pPr indent="0" lvl="0" marL="0" rtl="0" algn="l">
              <a:spcBef>
                <a:spcPts val="0"/>
              </a:spcBef>
              <a:spcAft>
                <a:spcPts val="0"/>
              </a:spcAft>
              <a:buNone/>
            </a:pPr>
            <a:r>
              <a:rPr lang="fi" sz="1100" u="sng">
                <a:solidFill>
                  <a:schemeClr val="hlink"/>
                </a:solidFill>
                <a:hlinkClick r:id="rId16"/>
              </a:rPr>
              <a:t>https://www.seatmaestro.com/wp-content/uploads/2015/02/traveling-with-animals.jpg</a:t>
            </a:r>
            <a:r>
              <a:rPr lang="fi" sz="1100"/>
              <a:t> </a:t>
            </a:r>
            <a:endParaRPr sz="11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4"/>
          <p:cNvSpPr txBox="1"/>
          <p:nvPr/>
        </p:nvSpPr>
        <p:spPr>
          <a:xfrm>
            <a:off x="405300" y="786700"/>
            <a:ext cx="8333400" cy="36306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i="1" lang="fi" sz="1300">
                <a:highlight>
                  <a:srgbClr val="FFFFFF"/>
                </a:highlight>
                <a:latin typeface="Proxima Nova"/>
                <a:ea typeface="Proxima Nova"/>
                <a:cs typeface="Proxima Nova"/>
                <a:sym typeface="Proxima Nova"/>
              </a:rPr>
              <a:t>"every citizen of the Union shall have the right to move and reside freely within the territory of the Member States subject to the limitations and conditions laid down” </a:t>
            </a:r>
            <a:r>
              <a:rPr lang="fi" sz="800" u="sng">
                <a:highlight>
                  <a:srgbClr val="FFFFFF"/>
                </a:highlight>
                <a:latin typeface="Proxima Nova"/>
                <a:ea typeface="Proxima Nova"/>
                <a:cs typeface="Proxima Nova"/>
                <a:sym typeface="Proxima Nova"/>
                <a:hlinkClick r:id="rId3"/>
              </a:rPr>
              <a:t>https://www.citizensinformation.ie/en/moving_country/</a:t>
            </a:r>
            <a:endParaRPr sz="1300">
              <a:highlight>
                <a:srgbClr val="FFFFFF"/>
              </a:highlight>
              <a:latin typeface="Proxima Nova"/>
              <a:ea typeface="Proxima Nova"/>
              <a:cs typeface="Proxima Nova"/>
              <a:sym typeface="Proxima Nova"/>
            </a:endParaRPr>
          </a:p>
          <a:p>
            <a:pPr indent="-317500" lvl="0" marL="457200" rtl="0" algn="l">
              <a:lnSpc>
                <a:spcPct val="200000"/>
              </a:lnSpc>
              <a:spcBef>
                <a:spcPts val="0"/>
              </a:spcBef>
              <a:spcAft>
                <a:spcPts val="0"/>
              </a:spcAft>
              <a:buSzPts val="1400"/>
              <a:buFont typeface="Proxima Nova"/>
              <a:buChar char="●"/>
            </a:pPr>
            <a:r>
              <a:rPr lang="fi">
                <a:latin typeface="Proxima Nova"/>
                <a:ea typeface="Proxima Nova"/>
                <a:cs typeface="Proxima Nova"/>
                <a:sym typeface="Proxima Nova"/>
              </a:rPr>
              <a:t>The UK government has announced that freedom of movement will end on the day of exit </a:t>
            </a:r>
            <a:endParaRPr>
              <a:latin typeface="Proxima Nova"/>
              <a:ea typeface="Proxima Nova"/>
              <a:cs typeface="Proxima Nova"/>
              <a:sym typeface="Proxima Nova"/>
            </a:endParaRPr>
          </a:p>
          <a:p>
            <a:pPr indent="-317500" lvl="0" marL="457200" rtl="0" algn="l">
              <a:lnSpc>
                <a:spcPct val="200000"/>
              </a:lnSpc>
              <a:spcBef>
                <a:spcPts val="0"/>
              </a:spcBef>
              <a:spcAft>
                <a:spcPts val="0"/>
              </a:spcAft>
              <a:buSzPts val="1400"/>
              <a:buFont typeface="Proxima Nova"/>
              <a:buChar char="●"/>
            </a:pPr>
            <a:r>
              <a:rPr lang="fi">
                <a:latin typeface="Proxima Nova"/>
                <a:ea typeface="Proxima Nova"/>
                <a:cs typeface="Proxima Nova"/>
                <a:sym typeface="Proxima Nova"/>
              </a:rPr>
              <a:t>Freedom of movement rules will most likely change affecting EU and UK citizens</a:t>
            </a:r>
            <a:endParaRPr>
              <a:latin typeface="Proxima Nova"/>
              <a:ea typeface="Proxima Nova"/>
              <a:cs typeface="Proxima Nova"/>
              <a:sym typeface="Proxima Nova"/>
            </a:endParaRPr>
          </a:p>
          <a:p>
            <a:pPr indent="0" lvl="0" marL="0" rtl="0" algn="l">
              <a:spcBef>
                <a:spcPts val="0"/>
              </a:spcBef>
              <a:spcAft>
                <a:spcPts val="0"/>
              </a:spcAft>
              <a:buNone/>
            </a:pPr>
            <a:r>
              <a:rPr lang="fi" sz="1800" u="sng">
                <a:latin typeface="Proxima Nova"/>
                <a:ea typeface="Proxima Nova"/>
                <a:cs typeface="Proxima Nova"/>
                <a:sym typeface="Proxima Nova"/>
              </a:rPr>
              <a:t>When the UK leaves EU</a:t>
            </a:r>
            <a:endParaRPr sz="1800" u="sng">
              <a:latin typeface="Proxima Nova"/>
              <a:ea typeface="Proxima Nova"/>
              <a:cs typeface="Proxima Nova"/>
              <a:sym typeface="Proxima Nova"/>
            </a:endParaRPr>
          </a:p>
          <a:p>
            <a:pPr indent="0" lvl="0" marL="457200" rtl="0" algn="l">
              <a:spcBef>
                <a:spcPts val="0"/>
              </a:spcBef>
              <a:spcAft>
                <a:spcPts val="0"/>
              </a:spcAft>
              <a:buNone/>
            </a:pPr>
            <a:r>
              <a:t/>
            </a:r>
            <a:endParaRPr u="sng">
              <a:latin typeface="Proxima Nova"/>
              <a:ea typeface="Proxima Nova"/>
              <a:cs typeface="Proxima Nova"/>
              <a:sym typeface="Proxima Nova"/>
            </a:endParaRPr>
          </a:p>
          <a:p>
            <a:pPr indent="-317500" lvl="0" marL="457200" rtl="0" algn="l">
              <a:lnSpc>
                <a:spcPct val="200000"/>
              </a:lnSpc>
              <a:spcBef>
                <a:spcPts val="0"/>
              </a:spcBef>
              <a:spcAft>
                <a:spcPts val="0"/>
              </a:spcAft>
              <a:buSzPts val="1400"/>
              <a:buFont typeface="Proxima Nova"/>
              <a:buChar char="●"/>
            </a:pPr>
            <a:r>
              <a:rPr lang="fi">
                <a:latin typeface="Proxima Nova"/>
                <a:ea typeface="Proxima Nova"/>
                <a:cs typeface="Proxima Nova"/>
                <a:sym typeface="Proxima Nova"/>
              </a:rPr>
              <a:t>UK will automatically become “a third country”</a:t>
            </a:r>
            <a:endParaRPr>
              <a:latin typeface="Proxima Nova"/>
              <a:ea typeface="Proxima Nova"/>
              <a:cs typeface="Proxima Nova"/>
              <a:sym typeface="Proxima Nova"/>
            </a:endParaRPr>
          </a:p>
          <a:p>
            <a:pPr indent="-317500" lvl="0" marL="457200" rtl="0" algn="l">
              <a:lnSpc>
                <a:spcPct val="150000"/>
              </a:lnSpc>
              <a:spcBef>
                <a:spcPts val="0"/>
              </a:spcBef>
              <a:spcAft>
                <a:spcPts val="0"/>
              </a:spcAft>
              <a:buSzPts val="1400"/>
              <a:buFont typeface="Proxima Nova"/>
              <a:buChar char="●"/>
            </a:pPr>
            <a:r>
              <a:rPr lang="fi">
                <a:latin typeface="Proxima Nova"/>
                <a:ea typeface="Proxima Nova"/>
                <a:cs typeface="Proxima Nova"/>
                <a:sym typeface="Proxima Nova"/>
              </a:rPr>
              <a:t>This will affect </a:t>
            </a:r>
            <a:endParaRPr>
              <a:latin typeface="Proxima Nova"/>
              <a:ea typeface="Proxima Nova"/>
              <a:cs typeface="Proxima Nova"/>
              <a:sym typeface="Proxima Nova"/>
            </a:endParaRPr>
          </a:p>
          <a:p>
            <a:pPr indent="-317500" lvl="1" marL="914400" rtl="0" algn="l">
              <a:lnSpc>
                <a:spcPct val="150000"/>
              </a:lnSpc>
              <a:spcBef>
                <a:spcPts val="0"/>
              </a:spcBef>
              <a:spcAft>
                <a:spcPts val="0"/>
              </a:spcAft>
              <a:buSzPts val="1400"/>
              <a:buFont typeface="Proxima Nova"/>
              <a:buChar char="○"/>
            </a:pPr>
            <a:r>
              <a:rPr lang="fi">
                <a:latin typeface="Proxima Nova"/>
                <a:ea typeface="Proxima Nova"/>
                <a:cs typeface="Proxima Nova"/>
                <a:sym typeface="Proxima Nova"/>
              </a:rPr>
              <a:t>Passports</a:t>
            </a:r>
            <a:endParaRPr>
              <a:latin typeface="Proxima Nova"/>
              <a:ea typeface="Proxima Nova"/>
              <a:cs typeface="Proxima Nova"/>
              <a:sym typeface="Proxima Nova"/>
            </a:endParaRPr>
          </a:p>
          <a:p>
            <a:pPr indent="-317500" lvl="1" marL="914400" rtl="0" algn="l">
              <a:lnSpc>
                <a:spcPct val="150000"/>
              </a:lnSpc>
              <a:spcBef>
                <a:spcPts val="0"/>
              </a:spcBef>
              <a:spcAft>
                <a:spcPts val="0"/>
              </a:spcAft>
              <a:buSzPts val="1400"/>
              <a:buFont typeface="Proxima Nova"/>
              <a:buChar char="○"/>
            </a:pPr>
            <a:r>
              <a:rPr lang="fi">
                <a:latin typeface="Proxima Nova"/>
                <a:ea typeface="Proxima Nova"/>
                <a:cs typeface="Proxima Nova"/>
                <a:sym typeface="Proxima Nova"/>
              </a:rPr>
              <a:t>Visas</a:t>
            </a:r>
            <a:endParaRPr>
              <a:latin typeface="Proxima Nova"/>
              <a:ea typeface="Proxima Nova"/>
              <a:cs typeface="Proxima Nova"/>
              <a:sym typeface="Proxima Nova"/>
            </a:endParaRPr>
          </a:p>
          <a:p>
            <a:pPr indent="-317500" lvl="1" marL="914400" rtl="0" algn="l">
              <a:lnSpc>
                <a:spcPct val="150000"/>
              </a:lnSpc>
              <a:spcBef>
                <a:spcPts val="0"/>
              </a:spcBef>
              <a:spcAft>
                <a:spcPts val="0"/>
              </a:spcAft>
              <a:buSzPts val="1400"/>
              <a:buFont typeface="Proxima Nova"/>
              <a:buChar char="○"/>
            </a:pPr>
            <a:r>
              <a:rPr lang="fi">
                <a:latin typeface="Proxima Nova"/>
                <a:ea typeface="Proxima Nova"/>
                <a:cs typeface="Proxima Nova"/>
                <a:sym typeface="Proxima Nova"/>
              </a:rPr>
              <a:t>Healthcare</a:t>
            </a:r>
            <a:endParaRPr>
              <a:latin typeface="Proxima Nova"/>
              <a:ea typeface="Proxima Nova"/>
              <a:cs typeface="Proxima Nova"/>
              <a:sym typeface="Proxima Nova"/>
            </a:endParaRPr>
          </a:p>
          <a:p>
            <a:pPr indent="-317500" lvl="1" marL="914400" rtl="0" algn="l">
              <a:lnSpc>
                <a:spcPct val="150000"/>
              </a:lnSpc>
              <a:spcBef>
                <a:spcPts val="0"/>
              </a:spcBef>
              <a:spcAft>
                <a:spcPts val="0"/>
              </a:spcAft>
              <a:buSzPts val="1400"/>
              <a:buFont typeface="Proxima Nova"/>
              <a:buChar char="○"/>
            </a:pPr>
            <a:r>
              <a:rPr lang="fi">
                <a:latin typeface="Proxima Nova"/>
                <a:ea typeface="Proxima Nova"/>
                <a:cs typeface="Proxima Nova"/>
                <a:sym typeface="Proxima Nova"/>
              </a:rPr>
              <a:t>Pets</a:t>
            </a:r>
            <a:endParaRPr>
              <a:latin typeface="Proxima Nova"/>
              <a:ea typeface="Proxima Nova"/>
              <a:cs typeface="Proxima Nova"/>
              <a:sym typeface="Proxima Nova"/>
            </a:endParaRPr>
          </a:p>
          <a:p>
            <a:pPr indent="0" lvl="0" marL="457200" rtl="0" algn="l">
              <a:lnSpc>
                <a:spcPct val="200000"/>
              </a:lnSpc>
              <a:spcBef>
                <a:spcPts val="0"/>
              </a:spcBef>
              <a:spcAft>
                <a:spcPts val="0"/>
              </a:spcAft>
              <a:buNone/>
            </a:pPr>
            <a:r>
              <a:t/>
            </a:r>
            <a:endParaRPr/>
          </a:p>
          <a:p>
            <a:pPr indent="0" lvl="0" marL="457200" rtl="0" algn="l">
              <a:spcBef>
                <a:spcPts val="0"/>
              </a:spcBef>
              <a:spcAft>
                <a:spcPts val="0"/>
              </a:spcAft>
              <a:buNone/>
            </a:pPr>
            <a:r>
              <a:t/>
            </a:r>
            <a:endParaRPr/>
          </a:p>
        </p:txBody>
      </p:sp>
      <p:sp>
        <p:nvSpPr>
          <p:cNvPr id="61" name="Google Shape;61;p14"/>
          <p:cNvSpPr txBox="1"/>
          <p:nvPr/>
        </p:nvSpPr>
        <p:spPr>
          <a:xfrm>
            <a:off x="405300" y="205900"/>
            <a:ext cx="8254500" cy="58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i" sz="2800">
                <a:latin typeface="Proxima Nova"/>
                <a:ea typeface="Proxima Nova"/>
                <a:cs typeface="Proxima Nova"/>
                <a:sym typeface="Proxima Nova"/>
              </a:rPr>
              <a:t>Freedom of movement</a:t>
            </a:r>
            <a:endParaRPr sz="2800">
              <a:latin typeface="Proxima Nova"/>
              <a:ea typeface="Proxima Nova"/>
              <a:cs typeface="Proxima Nova"/>
              <a:sym typeface="Proxima Nova"/>
            </a:endParaRPr>
          </a:p>
        </p:txBody>
      </p:sp>
      <p:pic>
        <p:nvPicPr>
          <p:cNvPr id="62" name="Google Shape;62;p14"/>
          <p:cNvPicPr preferRelativeResize="0"/>
          <p:nvPr/>
        </p:nvPicPr>
        <p:blipFill>
          <a:blip r:embed="rId4">
            <a:alphaModFix/>
          </a:blip>
          <a:stretch>
            <a:fillRect/>
          </a:stretch>
        </p:blipFill>
        <p:spPr>
          <a:xfrm>
            <a:off x="5271500" y="2627425"/>
            <a:ext cx="2832375" cy="21242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i">
                <a:latin typeface="Proxima Nova"/>
                <a:ea typeface="Proxima Nova"/>
                <a:cs typeface="Proxima Nova"/>
                <a:sym typeface="Proxima Nova"/>
              </a:rPr>
              <a:t>UK citizens</a:t>
            </a:r>
            <a:endParaRPr>
              <a:latin typeface="Proxima Nova"/>
              <a:ea typeface="Proxima Nova"/>
              <a:cs typeface="Proxima Nova"/>
              <a:sym typeface="Proxima Nova"/>
            </a:endParaRPr>
          </a:p>
        </p:txBody>
      </p:sp>
      <p:sp>
        <p:nvSpPr>
          <p:cNvPr id="68" name="Google Shape;68;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i" sz="2000" u="sng">
                <a:solidFill>
                  <a:srgbClr val="000000"/>
                </a:solidFill>
                <a:latin typeface="Proxima Nova"/>
                <a:ea typeface="Proxima Nova"/>
                <a:cs typeface="Proxima Nova"/>
                <a:sym typeface="Proxima Nova"/>
              </a:rPr>
              <a:t>Border checks, passports and visas</a:t>
            </a:r>
            <a:endParaRPr sz="1400">
              <a:solidFill>
                <a:srgbClr val="000000"/>
              </a:solidFill>
              <a:latin typeface="Proxima Nova"/>
              <a:ea typeface="Proxima Nova"/>
              <a:cs typeface="Proxima Nova"/>
              <a:sym typeface="Proxima Nova"/>
            </a:endParaRPr>
          </a:p>
          <a:p>
            <a:pPr indent="-317500" lvl="0" marL="457200" rtl="0" algn="l">
              <a:lnSpc>
                <a:spcPct val="200000"/>
              </a:lnSpc>
              <a:spcBef>
                <a:spcPts val="1600"/>
              </a:spcBef>
              <a:spcAft>
                <a:spcPts val="0"/>
              </a:spcAft>
              <a:buClr>
                <a:srgbClr val="000000"/>
              </a:buClr>
              <a:buSzPts val="1400"/>
              <a:buFont typeface="Proxima Nova"/>
              <a:buChar char="●"/>
            </a:pPr>
            <a:r>
              <a:rPr lang="fi" sz="1400">
                <a:solidFill>
                  <a:srgbClr val="000000"/>
                </a:solidFill>
                <a:latin typeface="Proxima Nova"/>
                <a:ea typeface="Proxima Nova"/>
                <a:cs typeface="Proxima Nova"/>
                <a:sym typeface="Proxima Nova"/>
              </a:rPr>
              <a:t>Additional checks when crossing borders</a:t>
            </a:r>
            <a:endParaRPr sz="1400">
              <a:solidFill>
                <a:srgbClr val="000000"/>
              </a:solidFill>
              <a:latin typeface="Proxima Nova"/>
              <a:ea typeface="Proxima Nova"/>
              <a:cs typeface="Proxima Nova"/>
              <a:sym typeface="Proxima Nova"/>
            </a:endParaRPr>
          </a:p>
          <a:p>
            <a:pPr indent="-317500" lvl="0" marL="457200" rtl="0" algn="l">
              <a:lnSpc>
                <a:spcPct val="200000"/>
              </a:lnSpc>
              <a:spcBef>
                <a:spcPts val="0"/>
              </a:spcBef>
              <a:spcAft>
                <a:spcPts val="0"/>
              </a:spcAft>
              <a:buClr>
                <a:srgbClr val="000000"/>
              </a:buClr>
              <a:buSzPts val="1400"/>
              <a:buFont typeface="Proxima Nova"/>
              <a:buChar char="●"/>
            </a:pPr>
            <a:r>
              <a:rPr lang="fi" sz="1400">
                <a:solidFill>
                  <a:srgbClr val="000000"/>
                </a:solidFill>
                <a:latin typeface="Proxima Nova"/>
                <a:ea typeface="Proxima Nova"/>
                <a:cs typeface="Proxima Nova"/>
                <a:sym typeface="Proxima Nova"/>
              </a:rPr>
              <a:t>UK nationals will not be entitled to use the separate EU/EEA lanes</a:t>
            </a:r>
            <a:endParaRPr sz="1400">
              <a:solidFill>
                <a:srgbClr val="000000"/>
              </a:solidFill>
              <a:latin typeface="Proxima Nova"/>
              <a:ea typeface="Proxima Nova"/>
              <a:cs typeface="Proxima Nova"/>
              <a:sym typeface="Proxima Nova"/>
            </a:endParaRPr>
          </a:p>
          <a:p>
            <a:pPr indent="-317500" lvl="0" marL="457200" rtl="0" algn="l">
              <a:lnSpc>
                <a:spcPct val="200000"/>
              </a:lnSpc>
              <a:spcBef>
                <a:spcPts val="0"/>
              </a:spcBef>
              <a:spcAft>
                <a:spcPts val="0"/>
              </a:spcAft>
              <a:buClr>
                <a:srgbClr val="000000"/>
              </a:buClr>
              <a:buSzPts val="1400"/>
              <a:buFont typeface="Proxima Nova"/>
              <a:buChar char="●"/>
            </a:pPr>
            <a:r>
              <a:rPr lang="fi" sz="1400">
                <a:solidFill>
                  <a:srgbClr val="000000"/>
                </a:solidFill>
                <a:highlight>
                  <a:srgbClr val="FFFFFF"/>
                </a:highlight>
                <a:latin typeface="Proxima Nova"/>
                <a:ea typeface="Proxima Nova"/>
                <a:cs typeface="Proxima Nova"/>
                <a:sym typeface="Proxima Nova"/>
              </a:rPr>
              <a:t> Passports need to have at least six months' validity left when traveling to EU</a:t>
            </a:r>
            <a:endParaRPr sz="1400">
              <a:solidFill>
                <a:srgbClr val="000000"/>
              </a:solidFill>
              <a:latin typeface="Proxima Nova"/>
              <a:ea typeface="Proxima Nova"/>
              <a:cs typeface="Proxima Nova"/>
              <a:sym typeface="Proxima Nova"/>
            </a:endParaRPr>
          </a:p>
          <a:p>
            <a:pPr indent="-317500" lvl="0" marL="457200" rtl="0" algn="l">
              <a:lnSpc>
                <a:spcPct val="200000"/>
              </a:lnSpc>
              <a:spcBef>
                <a:spcPts val="0"/>
              </a:spcBef>
              <a:spcAft>
                <a:spcPts val="0"/>
              </a:spcAft>
              <a:buClr>
                <a:srgbClr val="000000"/>
              </a:buClr>
              <a:buSzPts val="1400"/>
              <a:buFont typeface="Proxima Nova"/>
              <a:buChar char="●"/>
            </a:pPr>
            <a:r>
              <a:rPr lang="fi" sz="1400">
                <a:solidFill>
                  <a:srgbClr val="000000"/>
                </a:solidFill>
                <a:latin typeface="Proxima Nova"/>
                <a:ea typeface="Proxima Nova"/>
                <a:cs typeface="Proxima Nova"/>
                <a:sym typeface="Proxima Nova"/>
              </a:rPr>
              <a:t>Can travel without a visa for three months</a:t>
            </a:r>
            <a:endParaRPr sz="1400">
              <a:solidFill>
                <a:srgbClr val="000000"/>
              </a:solidFill>
              <a:latin typeface="Proxima Nova"/>
              <a:ea typeface="Proxima Nova"/>
              <a:cs typeface="Proxima Nova"/>
              <a:sym typeface="Proxima Nova"/>
            </a:endParaRPr>
          </a:p>
          <a:p>
            <a:pPr indent="-317500" lvl="0" marL="457200" rtl="0" algn="l">
              <a:lnSpc>
                <a:spcPct val="200000"/>
              </a:lnSpc>
              <a:spcBef>
                <a:spcPts val="0"/>
              </a:spcBef>
              <a:spcAft>
                <a:spcPts val="0"/>
              </a:spcAft>
              <a:buClr>
                <a:srgbClr val="000000"/>
              </a:buClr>
              <a:buSzPts val="1400"/>
              <a:buFont typeface="Proxima Nova"/>
              <a:buChar char="●"/>
            </a:pPr>
            <a:r>
              <a:rPr lang="fi" sz="1400">
                <a:solidFill>
                  <a:srgbClr val="000000"/>
                </a:solidFill>
                <a:highlight>
                  <a:schemeClr val="lt1"/>
                </a:highlight>
                <a:latin typeface="Proxima Nova"/>
                <a:ea typeface="Proxima Nova"/>
                <a:cs typeface="Proxima Nova"/>
                <a:sym typeface="Proxima Nova"/>
              </a:rPr>
              <a:t>UK citizens would need a European Travel Information and Authorization Scheme (ETIAS), which would be similar to ESTA</a:t>
            </a:r>
            <a:endParaRPr sz="1400">
              <a:solidFill>
                <a:srgbClr val="000000"/>
              </a:solidFill>
              <a:latin typeface="Proxima Nova"/>
              <a:ea typeface="Proxima Nova"/>
              <a:cs typeface="Proxima Nova"/>
              <a:sym typeface="Proxima Nova"/>
            </a:endParaRPr>
          </a:p>
          <a:p>
            <a:pPr indent="0" lvl="0" marL="0" rtl="0" algn="l">
              <a:spcBef>
                <a:spcPts val="1600"/>
              </a:spcBef>
              <a:spcAft>
                <a:spcPts val="0"/>
              </a:spcAft>
              <a:buNone/>
            </a:pPr>
            <a:r>
              <a:t/>
            </a:r>
            <a:endParaRPr sz="1400">
              <a:solidFill>
                <a:srgbClr val="000000"/>
              </a:solidFill>
            </a:endParaRPr>
          </a:p>
          <a:p>
            <a:pPr indent="0" lvl="0" marL="457200" rtl="0" algn="l">
              <a:spcBef>
                <a:spcPts val="1600"/>
              </a:spcBef>
              <a:spcAft>
                <a:spcPts val="1600"/>
              </a:spcAft>
              <a:buNone/>
            </a:pPr>
            <a:r>
              <a:t/>
            </a:r>
            <a:endParaRPr sz="1400">
              <a:solidFill>
                <a:srgbClr val="000000"/>
              </a:solidFill>
            </a:endParaRPr>
          </a:p>
        </p:txBody>
      </p:sp>
      <p:pic>
        <p:nvPicPr>
          <p:cNvPr id="69" name="Google Shape;69;p15"/>
          <p:cNvPicPr preferRelativeResize="0"/>
          <p:nvPr/>
        </p:nvPicPr>
        <p:blipFill>
          <a:blip r:embed="rId3">
            <a:alphaModFix/>
          </a:blip>
          <a:stretch>
            <a:fillRect/>
          </a:stretch>
        </p:blipFill>
        <p:spPr>
          <a:xfrm>
            <a:off x="5374651" y="351775"/>
            <a:ext cx="3373950" cy="1913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i">
                <a:latin typeface="Proxima Nova"/>
                <a:ea typeface="Proxima Nova"/>
                <a:cs typeface="Proxima Nova"/>
                <a:sym typeface="Proxima Nova"/>
              </a:rPr>
              <a:t>EU citizens</a:t>
            </a:r>
            <a:endParaRPr>
              <a:latin typeface="Proxima Nova"/>
              <a:ea typeface="Proxima Nova"/>
              <a:cs typeface="Proxima Nova"/>
              <a:sym typeface="Proxima Nova"/>
            </a:endParaRPr>
          </a:p>
        </p:txBody>
      </p:sp>
      <p:sp>
        <p:nvSpPr>
          <p:cNvPr id="75" name="Google Shape;75;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i" sz="2000" u="sng">
                <a:solidFill>
                  <a:srgbClr val="000000"/>
                </a:solidFill>
                <a:latin typeface="Proxima Nova"/>
                <a:ea typeface="Proxima Nova"/>
                <a:cs typeface="Proxima Nova"/>
                <a:sym typeface="Proxima Nova"/>
              </a:rPr>
              <a:t>Changes at the UK border</a:t>
            </a:r>
            <a:endParaRPr sz="2000" u="sng">
              <a:solidFill>
                <a:srgbClr val="000000"/>
              </a:solidFill>
              <a:latin typeface="Proxima Nova"/>
              <a:ea typeface="Proxima Nova"/>
              <a:cs typeface="Proxima Nova"/>
              <a:sym typeface="Proxima Nova"/>
            </a:endParaRPr>
          </a:p>
          <a:p>
            <a:pPr indent="-317500" lvl="0" marL="457200" rtl="0" algn="l">
              <a:lnSpc>
                <a:spcPct val="200000"/>
              </a:lnSpc>
              <a:spcBef>
                <a:spcPts val="1600"/>
              </a:spcBef>
              <a:spcAft>
                <a:spcPts val="0"/>
              </a:spcAft>
              <a:buClr>
                <a:srgbClr val="000000"/>
              </a:buClr>
              <a:buSzPts val="1400"/>
              <a:buFont typeface="Proxima Nova"/>
              <a:buChar char="●"/>
            </a:pPr>
            <a:r>
              <a:rPr lang="fi" sz="1400">
                <a:solidFill>
                  <a:srgbClr val="000000"/>
                </a:solidFill>
                <a:latin typeface="Proxima Nova"/>
                <a:ea typeface="Proxima Nova"/>
                <a:cs typeface="Proxima Nova"/>
                <a:sym typeface="Proxima Nova"/>
              </a:rPr>
              <a:t>Tougher rules for criminals</a:t>
            </a:r>
            <a:endParaRPr sz="1400">
              <a:solidFill>
                <a:srgbClr val="000000"/>
              </a:solidFill>
              <a:latin typeface="Proxima Nova"/>
              <a:ea typeface="Proxima Nova"/>
              <a:cs typeface="Proxima Nova"/>
              <a:sym typeface="Proxima Nova"/>
            </a:endParaRPr>
          </a:p>
          <a:p>
            <a:pPr indent="-317500" lvl="0" marL="457200" rtl="0" algn="l">
              <a:lnSpc>
                <a:spcPct val="200000"/>
              </a:lnSpc>
              <a:spcBef>
                <a:spcPts val="0"/>
              </a:spcBef>
              <a:spcAft>
                <a:spcPts val="0"/>
              </a:spcAft>
              <a:buClr>
                <a:srgbClr val="000000"/>
              </a:buClr>
              <a:buSzPts val="1400"/>
              <a:buFont typeface="Proxima Nova"/>
              <a:buChar char="●"/>
            </a:pPr>
            <a:r>
              <a:rPr lang="fi" sz="1400">
                <a:solidFill>
                  <a:srgbClr val="000000"/>
                </a:solidFill>
                <a:latin typeface="Proxima Nova"/>
                <a:ea typeface="Proxima Nova"/>
                <a:cs typeface="Proxima Nova"/>
                <a:sym typeface="Proxima Nova"/>
              </a:rPr>
              <a:t>All travellers have to make a customs declaration</a:t>
            </a:r>
            <a:endParaRPr sz="1400">
              <a:solidFill>
                <a:srgbClr val="000000"/>
              </a:solidFill>
              <a:latin typeface="Proxima Nova"/>
              <a:ea typeface="Proxima Nova"/>
              <a:cs typeface="Proxima Nova"/>
              <a:sym typeface="Proxima Nova"/>
            </a:endParaRPr>
          </a:p>
          <a:p>
            <a:pPr indent="-317500" lvl="0" marL="457200" rtl="0" algn="l">
              <a:lnSpc>
                <a:spcPct val="200000"/>
              </a:lnSpc>
              <a:spcBef>
                <a:spcPts val="0"/>
              </a:spcBef>
              <a:spcAft>
                <a:spcPts val="0"/>
              </a:spcAft>
              <a:buClr>
                <a:srgbClr val="000000"/>
              </a:buClr>
              <a:buSzPts val="1400"/>
              <a:buFont typeface="Proxima Nova"/>
              <a:buChar char="●"/>
            </a:pPr>
            <a:r>
              <a:rPr lang="fi" sz="1400">
                <a:solidFill>
                  <a:srgbClr val="000000"/>
                </a:solidFill>
                <a:latin typeface="Proxima Nova"/>
                <a:ea typeface="Proxima Nova"/>
                <a:cs typeface="Proxima Nova"/>
                <a:sym typeface="Proxima Nova"/>
              </a:rPr>
              <a:t>Would not require a visa if staying less than 3 months</a:t>
            </a:r>
            <a:endParaRPr sz="1400">
              <a:solidFill>
                <a:srgbClr val="000000"/>
              </a:solidFill>
              <a:latin typeface="Proxima Nova"/>
              <a:ea typeface="Proxima Nova"/>
              <a:cs typeface="Proxima Nova"/>
              <a:sym typeface="Proxima Nova"/>
            </a:endParaRPr>
          </a:p>
          <a:p>
            <a:pPr indent="-317500" lvl="0" marL="457200" rtl="0" algn="l">
              <a:lnSpc>
                <a:spcPct val="200000"/>
              </a:lnSpc>
              <a:spcBef>
                <a:spcPts val="0"/>
              </a:spcBef>
              <a:spcAft>
                <a:spcPts val="0"/>
              </a:spcAft>
              <a:buClr>
                <a:srgbClr val="000000"/>
              </a:buClr>
              <a:buSzPts val="1400"/>
              <a:buFont typeface="Proxima Nova"/>
              <a:buChar char="●"/>
            </a:pPr>
            <a:r>
              <a:rPr lang="fi" sz="1400">
                <a:solidFill>
                  <a:srgbClr val="000000"/>
                </a:solidFill>
                <a:latin typeface="Proxima Nova"/>
                <a:ea typeface="Proxima Nova"/>
                <a:cs typeface="Proxima Nova"/>
                <a:sym typeface="Proxima Nova"/>
              </a:rPr>
              <a:t>The use of EEA National identity card would no longer be possible</a:t>
            </a:r>
            <a:endParaRPr sz="1400">
              <a:solidFill>
                <a:srgbClr val="000000"/>
              </a:solidFill>
              <a:latin typeface="Proxima Nova"/>
              <a:ea typeface="Proxima Nova"/>
              <a:cs typeface="Proxima Nova"/>
              <a:sym typeface="Proxima Nova"/>
            </a:endParaRPr>
          </a:p>
          <a:p>
            <a:pPr indent="-317500" lvl="0" marL="457200" rtl="0" algn="l">
              <a:lnSpc>
                <a:spcPct val="200000"/>
              </a:lnSpc>
              <a:spcBef>
                <a:spcPts val="0"/>
              </a:spcBef>
              <a:spcAft>
                <a:spcPts val="0"/>
              </a:spcAft>
              <a:buClr>
                <a:srgbClr val="000000"/>
              </a:buClr>
              <a:buSzPts val="1400"/>
              <a:buFont typeface="Proxima Nova"/>
              <a:buChar char="●"/>
            </a:pPr>
            <a:r>
              <a:rPr lang="fi" sz="1400">
                <a:solidFill>
                  <a:srgbClr val="000000"/>
                </a:solidFill>
                <a:latin typeface="Proxima Nova"/>
                <a:ea typeface="Proxima Nova"/>
                <a:cs typeface="Proxima Nova"/>
                <a:sym typeface="Proxima Nova"/>
              </a:rPr>
              <a:t>Longer queues at the border </a:t>
            </a:r>
            <a:endParaRPr sz="1400">
              <a:solidFill>
                <a:srgbClr val="000000"/>
              </a:solidFill>
              <a:latin typeface="Proxima Nova"/>
              <a:ea typeface="Proxima Nova"/>
              <a:cs typeface="Proxima Nova"/>
              <a:sym typeface="Proxima Nova"/>
            </a:endParaRPr>
          </a:p>
          <a:p>
            <a:pPr indent="-317500" lvl="0" marL="457200" rtl="0" algn="l">
              <a:lnSpc>
                <a:spcPct val="200000"/>
              </a:lnSpc>
              <a:spcBef>
                <a:spcPts val="0"/>
              </a:spcBef>
              <a:spcAft>
                <a:spcPts val="0"/>
              </a:spcAft>
              <a:buClr>
                <a:srgbClr val="000000"/>
              </a:buClr>
              <a:buSzPts val="1400"/>
              <a:buFont typeface="Proxima Nova"/>
              <a:buChar char="●"/>
            </a:pPr>
            <a:r>
              <a:rPr lang="fi" sz="1400">
                <a:solidFill>
                  <a:srgbClr val="000000"/>
                </a:solidFill>
                <a:latin typeface="Proxima Nova"/>
                <a:ea typeface="Proxima Nova"/>
                <a:cs typeface="Proxima Nova"/>
                <a:sym typeface="Proxima Nova"/>
              </a:rPr>
              <a:t>Changes at what you can bring in your luggage </a:t>
            </a:r>
            <a:endParaRPr sz="1400">
              <a:solidFill>
                <a:srgbClr val="000000"/>
              </a:solidFill>
              <a:latin typeface="Proxima Nova"/>
              <a:ea typeface="Proxima Nova"/>
              <a:cs typeface="Proxima Nova"/>
              <a:sym typeface="Proxima Nova"/>
            </a:endParaRPr>
          </a:p>
        </p:txBody>
      </p:sp>
      <p:pic>
        <p:nvPicPr>
          <p:cNvPr id="76" name="Google Shape;76;p16"/>
          <p:cNvPicPr preferRelativeResize="0"/>
          <p:nvPr/>
        </p:nvPicPr>
        <p:blipFill>
          <a:blip r:embed="rId3">
            <a:alphaModFix/>
          </a:blip>
          <a:stretch>
            <a:fillRect/>
          </a:stretch>
        </p:blipFill>
        <p:spPr>
          <a:xfrm>
            <a:off x="5374651" y="351775"/>
            <a:ext cx="3373950" cy="1913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i">
                <a:latin typeface="Proxima Nova"/>
                <a:ea typeface="Proxima Nova"/>
                <a:cs typeface="Proxima Nova"/>
                <a:sym typeface="Proxima Nova"/>
              </a:rPr>
              <a:t>Other difficulties travelers might face</a:t>
            </a:r>
            <a:endParaRPr>
              <a:latin typeface="Proxima Nova"/>
              <a:ea typeface="Proxima Nova"/>
              <a:cs typeface="Proxima Nova"/>
              <a:sym typeface="Proxima Nova"/>
            </a:endParaRPr>
          </a:p>
        </p:txBody>
      </p:sp>
      <p:sp>
        <p:nvSpPr>
          <p:cNvPr id="82" name="Google Shape;82;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lnSpc>
                <a:spcPct val="200000"/>
              </a:lnSpc>
              <a:spcBef>
                <a:spcPts val="0"/>
              </a:spcBef>
              <a:spcAft>
                <a:spcPts val="0"/>
              </a:spcAft>
              <a:buClr>
                <a:srgbClr val="000000"/>
              </a:buClr>
              <a:buSzPts val="1400"/>
              <a:buFont typeface="Proxima Nova"/>
              <a:buChar char="●"/>
            </a:pPr>
            <a:r>
              <a:rPr lang="fi" sz="1400">
                <a:solidFill>
                  <a:srgbClr val="000000"/>
                </a:solidFill>
                <a:latin typeface="Proxima Nova"/>
                <a:ea typeface="Proxima Nova"/>
                <a:cs typeface="Proxima Nova"/>
                <a:sym typeface="Proxima Nova"/>
              </a:rPr>
              <a:t>Healthcare</a:t>
            </a:r>
            <a:endParaRPr sz="1400">
              <a:solidFill>
                <a:srgbClr val="000000"/>
              </a:solidFill>
              <a:latin typeface="Proxima Nova"/>
              <a:ea typeface="Proxima Nova"/>
              <a:cs typeface="Proxima Nova"/>
              <a:sym typeface="Proxima Nova"/>
            </a:endParaRPr>
          </a:p>
          <a:p>
            <a:pPr indent="-317500" lvl="1" marL="914400" rtl="0" algn="l">
              <a:lnSpc>
                <a:spcPct val="200000"/>
              </a:lnSpc>
              <a:spcBef>
                <a:spcPts val="0"/>
              </a:spcBef>
              <a:spcAft>
                <a:spcPts val="0"/>
              </a:spcAft>
              <a:buClr>
                <a:srgbClr val="000000"/>
              </a:buClr>
              <a:buSzPts val="1400"/>
              <a:buFont typeface="Proxima Nova"/>
              <a:buChar char="○"/>
            </a:pPr>
            <a:r>
              <a:rPr lang="fi" sz="1400">
                <a:solidFill>
                  <a:srgbClr val="000000"/>
                </a:solidFill>
                <a:latin typeface="Proxima Nova"/>
                <a:ea typeface="Proxima Nova"/>
                <a:cs typeface="Proxima Nova"/>
                <a:sym typeface="Proxima Nova"/>
              </a:rPr>
              <a:t>European health insurance card would no longer be valid</a:t>
            </a:r>
            <a:endParaRPr>
              <a:solidFill>
                <a:srgbClr val="000000"/>
              </a:solidFill>
              <a:latin typeface="Proxima Nova"/>
              <a:ea typeface="Proxima Nova"/>
              <a:cs typeface="Proxima Nova"/>
              <a:sym typeface="Proxima Nova"/>
            </a:endParaRPr>
          </a:p>
          <a:p>
            <a:pPr indent="-317500" lvl="0" marL="457200" rtl="0" algn="l">
              <a:lnSpc>
                <a:spcPct val="200000"/>
              </a:lnSpc>
              <a:spcBef>
                <a:spcPts val="0"/>
              </a:spcBef>
              <a:spcAft>
                <a:spcPts val="0"/>
              </a:spcAft>
              <a:buClr>
                <a:srgbClr val="000000"/>
              </a:buClr>
              <a:buSzPts val="1400"/>
              <a:buFont typeface="Proxima Nova"/>
              <a:buChar char="●"/>
            </a:pPr>
            <a:r>
              <a:rPr lang="fi" sz="1400">
                <a:solidFill>
                  <a:srgbClr val="000000"/>
                </a:solidFill>
                <a:latin typeface="Proxima Nova"/>
                <a:ea typeface="Proxima Nova"/>
                <a:cs typeface="Proxima Nova"/>
                <a:sym typeface="Proxima Nova"/>
              </a:rPr>
              <a:t>Driving license</a:t>
            </a:r>
            <a:endParaRPr sz="1400">
              <a:solidFill>
                <a:srgbClr val="000000"/>
              </a:solidFill>
              <a:latin typeface="Proxima Nova"/>
              <a:ea typeface="Proxima Nova"/>
              <a:cs typeface="Proxima Nova"/>
              <a:sym typeface="Proxima Nova"/>
            </a:endParaRPr>
          </a:p>
          <a:p>
            <a:pPr indent="-317500" lvl="1" marL="914400" rtl="0" algn="l">
              <a:lnSpc>
                <a:spcPct val="200000"/>
              </a:lnSpc>
              <a:spcBef>
                <a:spcPts val="0"/>
              </a:spcBef>
              <a:spcAft>
                <a:spcPts val="0"/>
              </a:spcAft>
              <a:buClr>
                <a:srgbClr val="000000"/>
              </a:buClr>
              <a:buSzPts val="1400"/>
              <a:buFont typeface="Proxima Nova"/>
              <a:buChar char="○"/>
            </a:pPr>
            <a:r>
              <a:rPr lang="fi" sz="1400">
                <a:solidFill>
                  <a:srgbClr val="000000"/>
                </a:solidFill>
                <a:latin typeface="Proxima Nova"/>
                <a:ea typeface="Proxima Nova"/>
                <a:cs typeface="Proxima Nova"/>
                <a:sym typeface="Proxima Nova"/>
              </a:rPr>
              <a:t>Need for an international driving permit</a:t>
            </a:r>
            <a:endParaRPr>
              <a:solidFill>
                <a:srgbClr val="000000"/>
              </a:solidFill>
              <a:latin typeface="Proxima Nova"/>
              <a:ea typeface="Proxima Nova"/>
              <a:cs typeface="Proxima Nova"/>
              <a:sym typeface="Proxima Nova"/>
            </a:endParaRPr>
          </a:p>
          <a:p>
            <a:pPr indent="-317500" lvl="0" marL="457200" rtl="0" algn="l">
              <a:lnSpc>
                <a:spcPct val="200000"/>
              </a:lnSpc>
              <a:spcBef>
                <a:spcPts val="0"/>
              </a:spcBef>
              <a:spcAft>
                <a:spcPts val="0"/>
              </a:spcAft>
              <a:buClr>
                <a:srgbClr val="000000"/>
              </a:buClr>
              <a:buSzPts val="1400"/>
              <a:buFont typeface="Proxima Nova"/>
              <a:buChar char="●"/>
            </a:pPr>
            <a:r>
              <a:rPr lang="fi" sz="1400">
                <a:solidFill>
                  <a:srgbClr val="000000"/>
                </a:solidFill>
                <a:latin typeface="Proxima Nova"/>
                <a:ea typeface="Proxima Nova"/>
                <a:cs typeface="Proxima Nova"/>
                <a:sym typeface="Proxima Nova"/>
              </a:rPr>
              <a:t>Cost</a:t>
            </a:r>
            <a:endParaRPr sz="1400">
              <a:solidFill>
                <a:srgbClr val="000000"/>
              </a:solidFill>
              <a:latin typeface="Proxima Nova"/>
              <a:ea typeface="Proxima Nova"/>
              <a:cs typeface="Proxima Nova"/>
              <a:sym typeface="Proxima Nova"/>
            </a:endParaRPr>
          </a:p>
          <a:p>
            <a:pPr indent="-317500" lvl="1" marL="914400" rtl="0" algn="l">
              <a:lnSpc>
                <a:spcPct val="200000"/>
              </a:lnSpc>
              <a:spcBef>
                <a:spcPts val="0"/>
              </a:spcBef>
              <a:spcAft>
                <a:spcPts val="0"/>
              </a:spcAft>
              <a:buClr>
                <a:srgbClr val="000000"/>
              </a:buClr>
              <a:buSzPts val="1400"/>
              <a:buFont typeface="Proxima Nova"/>
              <a:buChar char="○"/>
            </a:pPr>
            <a:r>
              <a:rPr lang="fi" sz="1400">
                <a:solidFill>
                  <a:srgbClr val="000000"/>
                </a:solidFill>
                <a:latin typeface="Proxima Nova"/>
                <a:ea typeface="Proxima Nova"/>
                <a:cs typeface="Proxima Nova"/>
                <a:sym typeface="Proxima Nova"/>
              </a:rPr>
              <a:t>The cost of travel is likely to increase</a:t>
            </a:r>
            <a:endParaRPr sz="1400">
              <a:solidFill>
                <a:srgbClr val="000000"/>
              </a:solidFill>
              <a:latin typeface="Proxima Nova"/>
              <a:ea typeface="Proxima Nova"/>
              <a:cs typeface="Proxima Nova"/>
              <a:sym typeface="Proxima Nova"/>
            </a:endParaRPr>
          </a:p>
          <a:p>
            <a:pPr indent="-317500" lvl="1" marL="914400" rtl="0" algn="l">
              <a:lnSpc>
                <a:spcPct val="200000"/>
              </a:lnSpc>
              <a:spcBef>
                <a:spcPts val="0"/>
              </a:spcBef>
              <a:spcAft>
                <a:spcPts val="0"/>
              </a:spcAft>
              <a:buClr>
                <a:srgbClr val="000000"/>
              </a:buClr>
              <a:buSzPts val="1400"/>
              <a:buFont typeface="Proxima Nova"/>
              <a:buChar char="○"/>
            </a:pPr>
            <a:r>
              <a:rPr lang="fi">
                <a:solidFill>
                  <a:srgbClr val="000000"/>
                </a:solidFill>
                <a:latin typeface="Proxima Nova"/>
                <a:ea typeface="Proxima Nova"/>
                <a:cs typeface="Proxima Nova"/>
                <a:sym typeface="Proxima Nova"/>
              </a:rPr>
              <a:t>Using mobile phones will be more expensive</a:t>
            </a:r>
            <a:endParaRPr>
              <a:solidFill>
                <a:srgbClr val="000000"/>
              </a:solidFill>
              <a:latin typeface="Proxima Nova"/>
              <a:ea typeface="Proxima Nova"/>
              <a:cs typeface="Proxima Nova"/>
              <a:sym typeface="Proxima Nova"/>
            </a:endParaRPr>
          </a:p>
          <a:p>
            <a:pPr indent="0" lvl="0" marL="0" rtl="0" algn="l">
              <a:spcBef>
                <a:spcPts val="1600"/>
              </a:spcBef>
              <a:spcAft>
                <a:spcPts val="0"/>
              </a:spcAft>
              <a:buNone/>
            </a:pPr>
            <a:r>
              <a:t/>
            </a:r>
            <a:endParaRPr/>
          </a:p>
          <a:p>
            <a:pPr indent="0" lvl="0" marL="457200" rtl="0" algn="l">
              <a:spcBef>
                <a:spcPts val="160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i">
                <a:latin typeface="Proxima Nova"/>
                <a:ea typeface="Proxima Nova"/>
                <a:cs typeface="Proxima Nova"/>
                <a:sym typeface="Proxima Nova"/>
              </a:rPr>
              <a:t>Traveling with pets</a:t>
            </a:r>
            <a:endParaRPr>
              <a:latin typeface="Proxima Nova"/>
              <a:ea typeface="Proxima Nova"/>
              <a:cs typeface="Proxima Nova"/>
              <a:sym typeface="Proxima Nova"/>
            </a:endParaRPr>
          </a:p>
        </p:txBody>
      </p:sp>
      <p:sp>
        <p:nvSpPr>
          <p:cNvPr id="88" name="Google Shape;88;p18"/>
          <p:cNvSpPr txBox="1"/>
          <p:nvPr>
            <p:ph idx="1" type="body"/>
          </p:nvPr>
        </p:nvSpPr>
        <p:spPr>
          <a:xfrm>
            <a:off x="311700" y="1152475"/>
            <a:ext cx="8520600" cy="3416400"/>
          </a:xfrm>
          <a:prstGeom prst="rect">
            <a:avLst/>
          </a:prstGeom>
          <a:solidFill>
            <a:srgbClr val="FFFFFF"/>
          </a:solidFill>
        </p:spPr>
        <p:txBody>
          <a:bodyPr anchorCtr="0" anchor="t" bIns="91425" lIns="91425" spcFirstLastPara="1" rIns="91425" wrap="square" tIns="91425">
            <a:noAutofit/>
          </a:bodyPr>
          <a:lstStyle/>
          <a:p>
            <a:pPr indent="-330200" lvl="0" marL="457200" rtl="0" algn="l">
              <a:lnSpc>
                <a:spcPct val="200000"/>
              </a:lnSpc>
              <a:spcBef>
                <a:spcPts val="0"/>
              </a:spcBef>
              <a:spcAft>
                <a:spcPts val="0"/>
              </a:spcAft>
              <a:buClr>
                <a:srgbClr val="000000"/>
              </a:buClr>
              <a:buSzPts val="1600"/>
              <a:buFont typeface="Proxima Nova"/>
              <a:buChar char="●"/>
            </a:pPr>
            <a:r>
              <a:rPr lang="fi" sz="1600">
                <a:solidFill>
                  <a:srgbClr val="000000"/>
                </a:solidFill>
                <a:latin typeface="Proxima Nova"/>
                <a:ea typeface="Proxima Nova"/>
                <a:cs typeface="Proxima Nova"/>
                <a:sym typeface="Proxima Nova"/>
              </a:rPr>
              <a:t>Pet passport program might not be valid</a:t>
            </a:r>
            <a:endParaRPr sz="1600">
              <a:solidFill>
                <a:srgbClr val="000000"/>
              </a:solidFill>
              <a:latin typeface="Proxima Nova"/>
              <a:ea typeface="Proxima Nova"/>
              <a:cs typeface="Proxima Nova"/>
              <a:sym typeface="Proxima Nova"/>
            </a:endParaRPr>
          </a:p>
          <a:p>
            <a:pPr indent="-330200" lvl="0" marL="457200" rtl="0" algn="l">
              <a:lnSpc>
                <a:spcPct val="200000"/>
              </a:lnSpc>
              <a:spcBef>
                <a:spcPts val="0"/>
              </a:spcBef>
              <a:spcAft>
                <a:spcPts val="0"/>
              </a:spcAft>
              <a:buClr>
                <a:srgbClr val="000000"/>
              </a:buClr>
              <a:buSzPts val="1600"/>
              <a:buFont typeface="Proxima Nova"/>
              <a:buChar char="●"/>
            </a:pPr>
            <a:r>
              <a:rPr lang="fi" sz="1600">
                <a:solidFill>
                  <a:srgbClr val="000000"/>
                </a:solidFill>
                <a:latin typeface="Proxima Nova"/>
                <a:ea typeface="Proxima Nova"/>
                <a:cs typeface="Proxima Nova"/>
                <a:sym typeface="Proxima Nova"/>
              </a:rPr>
              <a:t>A lot more complex and possibly expensive</a:t>
            </a:r>
            <a:endParaRPr sz="1600">
              <a:solidFill>
                <a:srgbClr val="000000"/>
              </a:solidFill>
              <a:latin typeface="Proxima Nova"/>
              <a:ea typeface="Proxima Nova"/>
              <a:cs typeface="Proxima Nova"/>
              <a:sym typeface="Proxima Nova"/>
            </a:endParaRPr>
          </a:p>
          <a:p>
            <a:pPr indent="-330200" lvl="0" marL="457200" rtl="0" algn="l">
              <a:lnSpc>
                <a:spcPct val="200000"/>
              </a:lnSpc>
              <a:spcBef>
                <a:spcPts val="0"/>
              </a:spcBef>
              <a:spcAft>
                <a:spcPts val="0"/>
              </a:spcAft>
              <a:buClr>
                <a:srgbClr val="000000"/>
              </a:buClr>
              <a:buSzPts val="1600"/>
              <a:buFont typeface="Proxima Nova"/>
              <a:buChar char="●"/>
            </a:pPr>
            <a:r>
              <a:rPr lang="fi" sz="1600">
                <a:solidFill>
                  <a:srgbClr val="000000"/>
                </a:solidFill>
                <a:latin typeface="Proxima Nova"/>
                <a:ea typeface="Proxima Nova"/>
                <a:cs typeface="Proxima Nova"/>
                <a:sym typeface="Proxima Nova"/>
              </a:rPr>
              <a:t>The british government advices pets owners to contact their vet at least four months before travel to an EU country.</a:t>
            </a:r>
            <a:endParaRPr sz="1600">
              <a:solidFill>
                <a:srgbClr val="000000"/>
              </a:solidFill>
              <a:latin typeface="Proxima Nova"/>
              <a:ea typeface="Proxima Nova"/>
              <a:cs typeface="Proxima Nova"/>
              <a:sym typeface="Proxima Nova"/>
            </a:endParaRPr>
          </a:p>
          <a:p>
            <a:pPr indent="-330200" lvl="0" marL="457200" rtl="0" algn="l">
              <a:lnSpc>
                <a:spcPct val="200000"/>
              </a:lnSpc>
              <a:spcBef>
                <a:spcPts val="0"/>
              </a:spcBef>
              <a:spcAft>
                <a:spcPts val="0"/>
              </a:spcAft>
              <a:buClr>
                <a:srgbClr val="000000"/>
              </a:buClr>
              <a:buSzPts val="1600"/>
              <a:buFont typeface="Proxima Nova"/>
              <a:buChar char="●"/>
            </a:pPr>
            <a:r>
              <a:rPr lang="fi" sz="1600">
                <a:solidFill>
                  <a:srgbClr val="000000"/>
                </a:solidFill>
                <a:latin typeface="Proxima Nova"/>
                <a:ea typeface="Proxima Nova"/>
                <a:cs typeface="Proxima Nova"/>
                <a:sym typeface="Proxima Nova"/>
              </a:rPr>
              <a:t>People traveling with pets have to take into consideration the rules that EU has on infectious diseases.</a:t>
            </a:r>
            <a:endParaRPr sz="1600">
              <a:solidFill>
                <a:srgbClr val="000000"/>
              </a:solidFill>
              <a:latin typeface="Proxima Nova"/>
              <a:ea typeface="Proxima Nova"/>
              <a:cs typeface="Proxima Nova"/>
              <a:sym typeface="Proxima Nova"/>
            </a:endParaRPr>
          </a:p>
          <a:p>
            <a:pPr indent="-330200" lvl="0" marL="457200" rtl="0" algn="l">
              <a:lnSpc>
                <a:spcPct val="200000"/>
              </a:lnSpc>
              <a:spcBef>
                <a:spcPts val="0"/>
              </a:spcBef>
              <a:spcAft>
                <a:spcPts val="0"/>
              </a:spcAft>
              <a:buClr>
                <a:srgbClr val="000000"/>
              </a:buClr>
              <a:buSzPts val="1600"/>
              <a:buFont typeface="Proxima Nova"/>
              <a:buChar char="●"/>
            </a:pPr>
            <a:r>
              <a:rPr lang="fi" sz="1600">
                <a:solidFill>
                  <a:srgbClr val="000000"/>
                </a:solidFill>
                <a:latin typeface="Proxima Nova"/>
                <a:ea typeface="Proxima Nova"/>
                <a:cs typeface="Proxima Nova"/>
                <a:sym typeface="Proxima Nova"/>
              </a:rPr>
              <a:t>At this time UK will not be changing the </a:t>
            </a:r>
            <a:r>
              <a:rPr lang="fi" sz="1600">
                <a:solidFill>
                  <a:srgbClr val="000000"/>
                </a:solidFill>
                <a:highlight>
                  <a:srgbClr val="FFFFFF"/>
                </a:highlight>
                <a:latin typeface="Proxima Nova"/>
                <a:ea typeface="Proxima Nova"/>
                <a:cs typeface="Proxima Nova"/>
                <a:sym typeface="Proxima Nova"/>
              </a:rPr>
              <a:t>requirements for pets traveling from EU to the UK.</a:t>
            </a:r>
            <a:endParaRPr sz="1600">
              <a:solidFill>
                <a:srgbClr val="000000"/>
              </a:solidFill>
              <a:latin typeface="Proxima Nova"/>
              <a:ea typeface="Proxima Nova"/>
              <a:cs typeface="Proxima Nova"/>
              <a:sym typeface="Proxima Nova"/>
            </a:endParaRPr>
          </a:p>
        </p:txBody>
      </p:sp>
      <p:pic>
        <p:nvPicPr>
          <p:cNvPr id="89" name="Google Shape;89;p18"/>
          <p:cNvPicPr preferRelativeResize="0"/>
          <p:nvPr/>
        </p:nvPicPr>
        <p:blipFill>
          <a:blip r:embed="rId3">
            <a:alphaModFix/>
          </a:blip>
          <a:stretch>
            <a:fillRect/>
          </a:stretch>
        </p:blipFill>
        <p:spPr>
          <a:xfrm>
            <a:off x="5047895" y="329445"/>
            <a:ext cx="3046325" cy="18062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i">
                <a:latin typeface="Proxima Nova"/>
                <a:ea typeface="Proxima Nova"/>
                <a:cs typeface="Proxima Nova"/>
                <a:sym typeface="Proxima Nova"/>
              </a:rPr>
              <a:t>The rights of UK nationals and other residents</a:t>
            </a:r>
            <a:endParaRPr>
              <a:latin typeface="Proxima Nova"/>
              <a:ea typeface="Proxima Nova"/>
              <a:cs typeface="Proxima Nova"/>
              <a:sym typeface="Proxima Nova"/>
            </a:endParaRPr>
          </a:p>
        </p:txBody>
      </p:sp>
      <p:sp>
        <p:nvSpPr>
          <p:cNvPr id="95" name="Google Shape;95;p19"/>
          <p:cNvSpPr txBox="1"/>
          <p:nvPr>
            <p:ph idx="1" type="body"/>
          </p:nvPr>
        </p:nvSpPr>
        <p:spPr>
          <a:xfrm>
            <a:off x="311700" y="1109250"/>
            <a:ext cx="8520600" cy="341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fi" sz="1600" u="sng">
                <a:solidFill>
                  <a:srgbClr val="000000"/>
                </a:solidFill>
                <a:latin typeface="Proxima Nova"/>
                <a:ea typeface="Proxima Nova"/>
                <a:cs typeface="Proxima Nova"/>
                <a:sym typeface="Proxima Nova"/>
              </a:rPr>
              <a:t>EU citizens </a:t>
            </a:r>
            <a:endParaRPr sz="1600" u="sng">
              <a:solidFill>
                <a:srgbClr val="000000"/>
              </a:solidFill>
              <a:latin typeface="Proxima Nova"/>
              <a:ea typeface="Proxima Nova"/>
              <a:cs typeface="Proxima Nova"/>
              <a:sym typeface="Proxima Nova"/>
            </a:endParaRPr>
          </a:p>
          <a:p>
            <a:pPr indent="-317500" lvl="0" marL="457200" rtl="0" algn="l">
              <a:lnSpc>
                <a:spcPct val="150000"/>
              </a:lnSpc>
              <a:spcBef>
                <a:spcPts val="1600"/>
              </a:spcBef>
              <a:spcAft>
                <a:spcPts val="0"/>
              </a:spcAft>
              <a:buClr>
                <a:srgbClr val="000000"/>
              </a:buClr>
              <a:buSzPts val="1400"/>
              <a:buFont typeface="Proxima Nova"/>
              <a:buChar char="●"/>
            </a:pPr>
            <a:r>
              <a:rPr lang="fi" sz="1400">
                <a:solidFill>
                  <a:srgbClr val="000000"/>
                </a:solidFill>
                <a:latin typeface="Proxima Nova"/>
                <a:ea typeface="Proxima Nova"/>
                <a:cs typeface="Proxima Nova"/>
                <a:sym typeface="Proxima Nova"/>
              </a:rPr>
              <a:t>The UK government has guaranteed that EU citizens resident in the UK by exit day will be able to stay</a:t>
            </a:r>
            <a:endParaRPr sz="1400">
              <a:solidFill>
                <a:srgbClr val="000000"/>
              </a:solidFill>
              <a:latin typeface="Proxima Nova"/>
              <a:ea typeface="Proxima Nova"/>
              <a:cs typeface="Proxima Nova"/>
              <a:sym typeface="Proxima Nova"/>
            </a:endParaRPr>
          </a:p>
          <a:p>
            <a:pPr indent="-317500" lvl="0" marL="457200" rtl="0" algn="l">
              <a:lnSpc>
                <a:spcPct val="150000"/>
              </a:lnSpc>
              <a:spcBef>
                <a:spcPts val="0"/>
              </a:spcBef>
              <a:spcAft>
                <a:spcPts val="0"/>
              </a:spcAft>
              <a:buClr>
                <a:srgbClr val="000000"/>
              </a:buClr>
              <a:buSzPts val="1400"/>
              <a:buFont typeface="Proxima Nova"/>
              <a:buChar char="●"/>
            </a:pPr>
            <a:r>
              <a:rPr lang="fi" sz="1400">
                <a:solidFill>
                  <a:srgbClr val="000000"/>
                </a:solidFill>
                <a:latin typeface="Proxima Nova"/>
                <a:ea typeface="Proxima Nova"/>
                <a:cs typeface="Proxima Nova"/>
                <a:sym typeface="Proxima Nova"/>
              </a:rPr>
              <a:t>Any EU citizen living in the UK will have until 31 December 2020 to apply for status under the scheme</a:t>
            </a:r>
            <a:endParaRPr sz="1400">
              <a:solidFill>
                <a:srgbClr val="000000"/>
              </a:solidFill>
              <a:latin typeface="Proxima Nova"/>
              <a:ea typeface="Proxima Nova"/>
              <a:cs typeface="Proxima Nova"/>
              <a:sym typeface="Proxima Nova"/>
            </a:endParaRPr>
          </a:p>
          <a:p>
            <a:pPr indent="-317500" lvl="0" marL="457200" rtl="0" algn="l">
              <a:lnSpc>
                <a:spcPct val="150000"/>
              </a:lnSpc>
              <a:spcBef>
                <a:spcPts val="0"/>
              </a:spcBef>
              <a:spcAft>
                <a:spcPts val="0"/>
              </a:spcAft>
              <a:buClr>
                <a:srgbClr val="000000"/>
              </a:buClr>
              <a:buSzPts val="1400"/>
              <a:buFont typeface="Proxima Nova"/>
              <a:buChar char="●"/>
            </a:pPr>
            <a:r>
              <a:rPr lang="fi" sz="1400">
                <a:solidFill>
                  <a:srgbClr val="000000"/>
                </a:solidFill>
                <a:highlight>
                  <a:srgbClr val="FFFFFF"/>
                </a:highlight>
                <a:latin typeface="Proxima Nova"/>
                <a:ea typeface="Proxima Nova"/>
                <a:cs typeface="Proxima Nova"/>
                <a:sym typeface="Proxima Nova"/>
              </a:rPr>
              <a:t>EU citizens with pre-settled or settled status under the EU Settlement Scheme would be able to be joined in the UK under the scheme, by 29 March 2022</a:t>
            </a:r>
            <a:endParaRPr>
              <a:solidFill>
                <a:srgbClr val="000000"/>
              </a:solidFill>
              <a:highlight>
                <a:srgbClr val="FFFFFF"/>
              </a:highlight>
              <a:latin typeface="Proxima Nova"/>
              <a:ea typeface="Proxima Nova"/>
              <a:cs typeface="Proxima Nova"/>
              <a:sym typeface="Proxima Nova"/>
            </a:endParaRPr>
          </a:p>
          <a:p>
            <a:pPr indent="-317500" lvl="0" marL="457200" rtl="0" algn="l">
              <a:lnSpc>
                <a:spcPct val="150000"/>
              </a:lnSpc>
              <a:spcBef>
                <a:spcPts val="0"/>
              </a:spcBef>
              <a:spcAft>
                <a:spcPts val="0"/>
              </a:spcAft>
              <a:buClr>
                <a:srgbClr val="000000"/>
              </a:buClr>
              <a:buSzPts val="1400"/>
              <a:buFont typeface="Proxima Nova"/>
              <a:buChar char="●"/>
            </a:pPr>
            <a:r>
              <a:rPr lang="fi" sz="1400">
                <a:solidFill>
                  <a:srgbClr val="000000"/>
                </a:solidFill>
                <a:latin typeface="Proxima Nova"/>
                <a:ea typeface="Proxima Nova"/>
                <a:cs typeface="Proxima Nova"/>
                <a:sym typeface="Proxima Nova"/>
              </a:rPr>
              <a:t>After 29 March 2022 they will be able to apply </a:t>
            </a:r>
            <a:r>
              <a:rPr lang="fi" sz="1400">
                <a:solidFill>
                  <a:srgbClr val="000000"/>
                </a:solidFill>
                <a:highlight>
                  <a:srgbClr val="FFFFFF"/>
                </a:highlight>
                <a:latin typeface="Proxima Nova"/>
                <a:ea typeface="Proxima Nova"/>
                <a:cs typeface="Proxima Nova"/>
                <a:sym typeface="Proxima Nova"/>
              </a:rPr>
              <a:t>through the applicable UK Immigration Rules</a:t>
            </a:r>
            <a:endParaRPr sz="1400">
              <a:solidFill>
                <a:srgbClr val="000000"/>
              </a:solidFill>
              <a:highlight>
                <a:srgbClr val="FFFFFF"/>
              </a:highlight>
              <a:latin typeface="Proxima Nova"/>
              <a:ea typeface="Proxima Nova"/>
              <a:cs typeface="Proxima Nova"/>
              <a:sym typeface="Proxima Nova"/>
            </a:endParaRPr>
          </a:p>
          <a:p>
            <a:pPr indent="-317500" lvl="0" marL="457200" rtl="0" algn="l">
              <a:lnSpc>
                <a:spcPct val="150000"/>
              </a:lnSpc>
              <a:spcBef>
                <a:spcPts val="0"/>
              </a:spcBef>
              <a:spcAft>
                <a:spcPts val="0"/>
              </a:spcAft>
              <a:buClr>
                <a:srgbClr val="222222"/>
              </a:buClr>
              <a:buSzPts val="1400"/>
              <a:buFont typeface="Proxima Nova"/>
              <a:buChar char="●"/>
            </a:pPr>
            <a:r>
              <a:rPr lang="fi" sz="1400">
                <a:solidFill>
                  <a:srgbClr val="000000"/>
                </a:solidFill>
                <a:highlight>
                  <a:srgbClr val="FFFFFF"/>
                </a:highlight>
                <a:latin typeface="Proxima Nova"/>
                <a:ea typeface="Proxima Nova"/>
                <a:cs typeface="Proxima Nova"/>
                <a:sym typeface="Proxima Nova"/>
              </a:rPr>
              <a:t>This would bring the rights of EU citizens in line with the rights of UK nationals from 30 March 2022</a:t>
            </a:r>
            <a:endParaRPr sz="1400">
              <a:solidFill>
                <a:srgbClr val="222222"/>
              </a:solidFill>
              <a:highlight>
                <a:srgbClr val="FFFFFF"/>
              </a:highlight>
              <a:latin typeface="Proxima Nova"/>
              <a:ea typeface="Proxima Nova"/>
              <a:cs typeface="Proxima Nova"/>
              <a:sym typeface="Proxima Nova"/>
            </a:endParaRPr>
          </a:p>
          <a:p>
            <a:pPr indent="0" lvl="0" marL="457200" rtl="0" algn="l">
              <a:spcBef>
                <a:spcPts val="1200"/>
              </a:spcBef>
              <a:spcAft>
                <a:spcPts val="1600"/>
              </a:spcAft>
              <a:buNone/>
            </a:pPr>
            <a:r>
              <a:t/>
            </a:r>
            <a:endParaRPr sz="140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i">
                <a:latin typeface="Proxima Nova"/>
                <a:ea typeface="Proxima Nova"/>
                <a:cs typeface="Proxima Nova"/>
                <a:sym typeface="Proxima Nova"/>
              </a:rPr>
              <a:t>The rights of UK nationals and other residents</a:t>
            </a:r>
            <a:endParaRPr>
              <a:latin typeface="Proxima Nova"/>
              <a:ea typeface="Proxima Nova"/>
              <a:cs typeface="Proxima Nova"/>
              <a:sym typeface="Proxima Nova"/>
            </a:endParaRPr>
          </a:p>
        </p:txBody>
      </p:sp>
      <p:sp>
        <p:nvSpPr>
          <p:cNvPr id="101" name="Google Shape;101;p20"/>
          <p:cNvSpPr txBox="1"/>
          <p:nvPr>
            <p:ph idx="1" type="body"/>
          </p:nvPr>
        </p:nvSpPr>
        <p:spPr>
          <a:xfrm>
            <a:off x="311700" y="125620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i" u="sng">
                <a:solidFill>
                  <a:srgbClr val="000000"/>
                </a:solidFill>
                <a:latin typeface="Proxima Nova"/>
                <a:ea typeface="Proxima Nova"/>
                <a:cs typeface="Proxima Nova"/>
                <a:sym typeface="Proxima Nova"/>
              </a:rPr>
              <a:t>UK nationals</a:t>
            </a:r>
            <a:endParaRPr u="sng">
              <a:solidFill>
                <a:srgbClr val="000000"/>
              </a:solidFill>
              <a:latin typeface="Proxima Nova"/>
              <a:ea typeface="Proxima Nova"/>
              <a:cs typeface="Proxima Nova"/>
              <a:sym typeface="Proxima Nova"/>
            </a:endParaRPr>
          </a:p>
          <a:p>
            <a:pPr indent="-317500" lvl="0" marL="457200" rtl="0" algn="l">
              <a:lnSpc>
                <a:spcPct val="200000"/>
              </a:lnSpc>
              <a:spcBef>
                <a:spcPts val="1600"/>
              </a:spcBef>
              <a:spcAft>
                <a:spcPts val="0"/>
              </a:spcAft>
              <a:buClr>
                <a:srgbClr val="000000"/>
              </a:buClr>
              <a:buSzPts val="1400"/>
              <a:buFont typeface="Proxima Nova"/>
              <a:buChar char="●"/>
            </a:pPr>
            <a:r>
              <a:rPr lang="fi" sz="1400">
                <a:solidFill>
                  <a:srgbClr val="000000"/>
                </a:solidFill>
                <a:latin typeface="Proxima Nova"/>
                <a:ea typeface="Proxima Nova"/>
                <a:cs typeface="Proxima Nova"/>
                <a:sym typeface="Proxima Nova"/>
              </a:rPr>
              <a:t>The UK government is working on ensuring the rights of UK citizens living in the EU</a:t>
            </a:r>
            <a:endParaRPr>
              <a:solidFill>
                <a:srgbClr val="000000"/>
              </a:solidFill>
              <a:highlight>
                <a:srgbClr val="FFFFFF"/>
              </a:highlight>
              <a:latin typeface="Proxima Nova"/>
              <a:ea typeface="Proxima Nova"/>
              <a:cs typeface="Proxima Nova"/>
              <a:sym typeface="Proxima Nova"/>
            </a:endParaRPr>
          </a:p>
          <a:p>
            <a:pPr indent="-317500" lvl="0" marL="457200" rtl="0" algn="l">
              <a:lnSpc>
                <a:spcPct val="200000"/>
              </a:lnSpc>
              <a:spcBef>
                <a:spcPts val="0"/>
              </a:spcBef>
              <a:spcAft>
                <a:spcPts val="0"/>
              </a:spcAft>
              <a:buClr>
                <a:srgbClr val="000000"/>
              </a:buClr>
              <a:buSzPts val="1400"/>
              <a:buFont typeface="Proxima Nova"/>
              <a:buChar char="●"/>
            </a:pPr>
            <a:r>
              <a:rPr lang="fi" sz="1400">
                <a:solidFill>
                  <a:srgbClr val="000000"/>
                </a:solidFill>
                <a:highlight>
                  <a:srgbClr val="FFFFFF"/>
                </a:highlight>
                <a:latin typeface="Proxima Nova"/>
                <a:ea typeface="Proxima Nova"/>
                <a:cs typeface="Proxima Nova"/>
                <a:sym typeface="Proxima Nova"/>
              </a:rPr>
              <a:t>UK nationals returning to the UK permanently will have access to NHS-healthcare the same way that people already living in the UK do</a:t>
            </a:r>
            <a:endParaRPr sz="1400">
              <a:solidFill>
                <a:srgbClr val="000000"/>
              </a:solidFill>
              <a:highlight>
                <a:srgbClr val="FFFFFF"/>
              </a:highlight>
              <a:latin typeface="Proxima Nova"/>
              <a:ea typeface="Proxima Nova"/>
              <a:cs typeface="Proxima Nova"/>
              <a:sym typeface="Proxima Nova"/>
            </a:endParaRPr>
          </a:p>
          <a:p>
            <a:pPr indent="-317500" lvl="0" marL="457200" rtl="0" algn="l">
              <a:lnSpc>
                <a:spcPct val="200000"/>
              </a:lnSpc>
              <a:spcBef>
                <a:spcPts val="0"/>
              </a:spcBef>
              <a:spcAft>
                <a:spcPts val="0"/>
              </a:spcAft>
              <a:buClr>
                <a:srgbClr val="000000"/>
              </a:buClr>
              <a:buSzPts val="1400"/>
              <a:buFont typeface="Proxima Nova"/>
              <a:buChar char="●"/>
            </a:pPr>
            <a:r>
              <a:rPr lang="fi" sz="1400">
                <a:solidFill>
                  <a:srgbClr val="000000"/>
                </a:solidFill>
                <a:highlight>
                  <a:srgbClr val="FFFFFF"/>
                </a:highlight>
                <a:latin typeface="Proxima Nova"/>
                <a:ea typeface="Proxima Nova"/>
                <a:cs typeface="Proxima Nova"/>
                <a:sym typeface="Proxima Nova"/>
              </a:rPr>
              <a:t>The UK continues to call on the EU and Member States to uphold their commitments to citizens and to protect the rights of UK nationals in the EU in the event of a ‘no deal’ scenario</a:t>
            </a:r>
            <a:endParaRPr sz="1400">
              <a:solidFill>
                <a:srgbClr val="000000"/>
              </a:solidFill>
              <a:highlight>
                <a:srgbClr val="FFFFFF"/>
              </a:highlight>
              <a:latin typeface="Proxima Nova"/>
              <a:ea typeface="Proxima Nova"/>
              <a:cs typeface="Proxima Nova"/>
              <a:sym typeface="Proxima Nova"/>
            </a:endParaRPr>
          </a:p>
          <a:p>
            <a:pPr indent="0" lvl="0" marL="457200" rtl="0" algn="l">
              <a:lnSpc>
                <a:spcPct val="150000"/>
              </a:lnSpc>
              <a:spcBef>
                <a:spcPts val="1200"/>
              </a:spcBef>
              <a:spcAft>
                <a:spcPts val="0"/>
              </a:spcAft>
              <a:buNone/>
            </a:pPr>
            <a:r>
              <a:t/>
            </a:r>
            <a:endParaRPr sz="1400">
              <a:solidFill>
                <a:srgbClr val="222222"/>
              </a:solidFill>
              <a:highlight>
                <a:srgbClr val="FFFFFF"/>
              </a:highlight>
            </a:endParaRPr>
          </a:p>
          <a:p>
            <a:pPr indent="0" lvl="0" marL="1371600" rtl="0" algn="l">
              <a:spcBef>
                <a:spcPts val="1600"/>
              </a:spcBef>
              <a:spcAft>
                <a:spcPts val="0"/>
              </a:spcAft>
              <a:buNone/>
            </a:pPr>
            <a:r>
              <a:t/>
            </a:r>
            <a:endParaRPr>
              <a:solidFill>
                <a:srgbClr val="000000"/>
              </a:solidFill>
            </a:endParaRPr>
          </a:p>
          <a:p>
            <a:pPr indent="0" lvl="0" marL="0" rtl="0" algn="l">
              <a:lnSpc>
                <a:spcPct val="100000"/>
              </a:lnSpc>
              <a:spcBef>
                <a:spcPts val="1600"/>
              </a:spcBef>
              <a:spcAft>
                <a:spcPts val="0"/>
              </a:spcAft>
              <a:buClr>
                <a:schemeClr val="dk1"/>
              </a:buClr>
              <a:buSzPts val="1100"/>
              <a:buFont typeface="Arial"/>
              <a:buNone/>
            </a:pPr>
            <a:r>
              <a:t/>
            </a:r>
            <a:endParaRPr u="sng">
              <a:solidFill>
                <a:srgbClr val="000000"/>
              </a:solidFill>
            </a:endParaRPr>
          </a:p>
          <a:p>
            <a:pPr indent="0" lvl="0" marL="0" rtl="0" algn="l">
              <a:spcBef>
                <a:spcPts val="0"/>
              </a:spcBef>
              <a:spcAft>
                <a:spcPts val="1600"/>
              </a:spcAft>
              <a:buNone/>
            </a:pPr>
            <a:r>
              <a:t/>
            </a:r>
            <a:endParaRPr>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21"/>
          <p:cNvSpPr txBox="1"/>
          <p:nvPr>
            <p:ph idx="1" type="body"/>
          </p:nvPr>
        </p:nvSpPr>
        <p:spPr>
          <a:xfrm>
            <a:off x="1684950" y="1926150"/>
            <a:ext cx="5774100" cy="645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fi" u="sng">
                <a:solidFill>
                  <a:schemeClr val="accent5"/>
                </a:solidFill>
                <a:hlinkClick r:id="rId3"/>
              </a:rPr>
              <a:t>https://www.youtube.com/watch?v=n0GEPxLvoP8</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fi" u="sng">
                <a:solidFill>
                  <a:schemeClr val="hlink"/>
                </a:solidFill>
                <a:hlinkClick r:id="rId4"/>
              </a:rPr>
              <a:t>https://create.kahoot.it/kahoots/my-kahoots/folder/cdcc9d1a-55c5-42cf-aa8e-bf6978eff701</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